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1" r:id="rId1"/>
  </p:sldMasterIdLst>
  <p:sldIdLst>
    <p:sldId id="256" r:id="rId2"/>
    <p:sldId id="261" r:id="rId3"/>
    <p:sldId id="262" r:id="rId4"/>
    <p:sldId id="424" r:id="rId5"/>
    <p:sldId id="346" r:id="rId6"/>
    <p:sldId id="437" r:id="rId7"/>
    <p:sldId id="425" r:id="rId8"/>
    <p:sldId id="426" r:id="rId9"/>
    <p:sldId id="427" r:id="rId10"/>
    <p:sldId id="428" r:id="rId11"/>
    <p:sldId id="429" r:id="rId12"/>
    <p:sldId id="431" r:id="rId13"/>
    <p:sldId id="441" r:id="rId14"/>
    <p:sldId id="430" r:id="rId15"/>
    <p:sldId id="439" r:id="rId16"/>
    <p:sldId id="440" r:id="rId17"/>
    <p:sldId id="442" r:id="rId18"/>
    <p:sldId id="444" r:id="rId19"/>
    <p:sldId id="445" r:id="rId20"/>
    <p:sldId id="446" r:id="rId21"/>
    <p:sldId id="447" r:id="rId22"/>
    <p:sldId id="448" r:id="rId23"/>
    <p:sldId id="449" r:id="rId24"/>
    <p:sldId id="455" r:id="rId25"/>
    <p:sldId id="452" r:id="rId26"/>
    <p:sldId id="453" r:id="rId27"/>
    <p:sldId id="456" r:id="rId28"/>
    <p:sldId id="450" r:id="rId29"/>
    <p:sldId id="451" r:id="rId30"/>
    <p:sldId id="454" r:id="rId31"/>
    <p:sldId id="438" r:id="rId32"/>
    <p:sldId id="434" r:id="rId33"/>
    <p:sldId id="435" r:id="rId34"/>
    <p:sldId id="436" r:id="rId35"/>
    <p:sldId id="443" r:id="rId36"/>
    <p:sldId id="432" r:id="rId37"/>
    <p:sldId id="433" r:id="rId38"/>
    <p:sldId id="457" r:id="rId39"/>
    <p:sldId id="458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5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08"/>
    <p:restoredTop sz="94595"/>
  </p:normalViewPr>
  <p:slideViewPr>
    <p:cSldViewPr snapToGrid="0" snapToObjects="1">
      <p:cViewPr varScale="1">
        <p:scale>
          <a:sx n="114" d="100"/>
          <a:sy n="114" d="100"/>
        </p:scale>
        <p:origin x="65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2638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3388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4042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9713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796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7004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85322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4024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5632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4040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8969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04893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28062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6094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1706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1457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3888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8D8313E-2694-7F45-8746-0B2471F67B61}" type="datetimeFigureOut">
              <a:rPr lang="pt-BR" smtClean="0"/>
              <a:t>10/03/2021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6155D38-04BF-7843-835A-4BBBFCDE05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38143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  <p:sldLayoutId id="2147483872" r:id="rId11"/>
    <p:sldLayoutId id="2147483873" r:id="rId12"/>
    <p:sldLayoutId id="2147483874" r:id="rId13"/>
    <p:sldLayoutId id="2147483875" r:id="rId14"/>
    <p:sldLayoutId id="2147483876" r:id="rId15"/>
    <p:sldLayoutId id="2147483877" r:id="rId16"/>
    <p:sldLayoutId id="214748387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maxmind.com/en/geoip2-precision-demo" TargetMode="Externa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vnetwork-dev/speedtest/tree/main/certificado-ss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ystemcenter.wiki/?GetElement=Microsoft.Windows.Client.Win7.OperatingSystem.TotalDPCTime&amp;Type=UnitMonitor&amp;ManagementPack=Microsoft.Windows.Client.Win7.Monitoring&amp;Version=6.0.7250.0&amp;Language=PTB" TargetMode="External"/><Relationship Id="rId2" Type="http://schemas.openxmlformats.org/officeDocument/2006/relationships/hyperlink" Target="https://pt.wikipedia.org/wiki/Acesso_n%C3%A3o_uniforme_a_mem%C3%B3ria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hyperlink" Target="https://www.intel.com.br/content/www/br/pt/architecture-and-technology/advanced-encryption-standard-aes/data-protection-aes-general-technology.html#:~:text=Intel%C2%AE%20AES%20New%20Instructions,%C2%AE%20Core%E2%84%A2%20processor%20family.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>
            <a:extLst>
              <a:ext uri="{FF2B5EF4-FFF2-40B4-BE49-F238E27FC236}">
                <a16:creationId xmlns:a16="http://schemas.microsoft.com/office/drawing/2014/main" id="{21E1D5B4-439E-014B-8ACC-914BF4D5C0C3}"/>
              </a:ext>
            </a:extLst>
          </p:cNvPr>
          <p:cNvSpPr txBox="1"/>
          <p:nvPr/>
        </p:nvSpPr>
        <p:spPr>
          <a:xfrm>
            <a:off x="1814959" y="2917271"/>
            <a:ext cx="85620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latin typeface="+mj-lt"/>
              </a:rPr>
              <a:t>Configuração e Manutenção do</a:t>
            </a:r>
          </a:p>
          <a:p>
            <a:pPr algn="ctr"/>
            <a:endParaRPr lang="pt-BR" sz="3200" b="1" dirty="0">
              <a:latin typeface="+mj-lt"/>
            </a:endParaRPr>
          </a:p>
          <a:p>
            <a:pPr algn="ctr"/>
            <a:r>
              <a:rPr lang="pt-BR" sz="5000" b="1" dirty="0" err="1">
                <a:latin typeface="+mj-lt"/>
              </a:rPr>
              <a:t>Ookla</a:t>
            </a:r>
            <a:r>
              <a:rPr lang="pt-BR" sz="5000" b="1" dirty="0">
                <a:latin typeface="+mj-lt"/>
              </a:rPr>
              <a:t> </a:t>
            </a:r>
            <a:r>
              <a:rPr lang="pt-BR" sz="5000" b="1" dirty="0" err="1">
                <a:latin typeface="+mj-lt"/>
              </a:rPr>
              <a:t>SpeedTest</a:t>
            </a:r>
            <a:endParaRPr lang="pt-BR" sz="5000" b="1" dirty="0">
              <a:latin typeface="+mj-lt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F89719-8F27-C945-9A61-66D24FB9ADFD}"/>
              </a:ext>
            </a:extLst>
          </p:cNvPr>
          <p:cNvSpPr txBox="1"/>
          <p:nvPr/>
        </p:nvSpPr>
        <p:spPr>
          <a:xfrm>
            <a:off x="3385001" y="5780558"/>
            <a:ext cx="5421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b="1" dirty="0">
                <a:latin typeface="+mj-lt"/>
              </a:rPr>
              <a:t>Instrutor: </a:t>
            </a:r>
            <a:r>
              <a:rPr lang="pt-BR" sz="2800" dirty="0">
                <a:latin typeface="+mj-lt"/>
              </a:rPr>
              <a:t>Nilson de Andrade </a:t>
            </a:r>
            <a:r>
              <a:rPr lang="pt-BR" sz="2800" dirty="0" err="1">
                <a:latin typeface="+mj-lt"/>
              </a:rPr>
              <a:t>Pessim</a:t>
            </a:r>
            <a:endParaRPr lang="pt-BR" sz="2800" dirty="0">
              <a:latin typeface="+mj-lt"/>
            </a:endParaRP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088F55C-EC4C-E04B-BBD8-662971F0051A}"/>
              </a:ext>
            </a:extLst>
          </p:cNvPr>
          <p:cNvSpPr txBox="1"/>
          <p:nvPr/>
        </p:nvSpPr>
        <p:spPr>
          <a:xfrm>
            <a:off x="91871" y="6409141"/>
            <a:ext cx="14399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1" dirty="0">
                <a:latin typeface="+mj-lt"/>
              </a:rPr>
              <a:t>Março/2021</a:t>
            </a:r>
            <a:endParaRPr lang="pt-BR" sz="2000" dirty="0"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49082F-8A59-44F7-88CA-CEE9F628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14662F-F0F4-4F55-A59F-852A686A5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72" y="1221150"/>
            <a:ext cx="6376853" cy="7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535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999722" y="348959"/>
            <a:ext cx="101925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Requisitos da Rede de Servidores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Disco – Não é relevante para o desempenho: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Certifique-se de que pelo menos 1GB de disco está livre para o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OoklaServer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e atualizações futuras;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Os logs também consomem espaço.</a:t>
            </a:r>
          </a:p>
          <a:p>
            <a:pPr lvl="1"/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NIC – Interface de Rede: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Relatos da rede que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Chelsio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e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Mellanox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apresentam um bom desempenho;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000" dirty="0" err="1">
                <a:solidFill>
                  <a:schemeClr val="bg1"/>
                </a:solidFill>
                <a:latin typeface="+mj-lt"/>
              </a:rPr>
              <a:t>NICs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da Intel são um terceiro próximo, mas são consideravelmente mais baratos.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Largura de Banda: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1Gbps de largura de banda é o requisito mínimo para ser um host no speedtest.net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A4989391-DC99-4C58-8B1D-6F6EFACD5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0640" y="6359423"/>
            <a:ext cx="3110720" cy="35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7341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999722" y="348959"/>
            <a:ext cx="101925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Requisitos da Rede de Servidores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Sistema Operacional: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Ubuntu LTS (16.04 ou 18.04);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RHEL /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CentOS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7;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Em geral, os kernels modernos apresentam melhorias no subsistema de rede.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04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999722" y="348959"/>
            <a:ext cx="101925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Requisitos da Rede de Servidores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Dados de terceiros, não oficiais: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78B8A244-1420-41BA-9D69-DFC159EC8C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8757" y="2974850"/>
            <a:ext cx="6334485" cy="3347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C871DABC-6EF4-499D-BDB2-B0FD1FB43DE9}"/>
              </a:ext>
            </a:extLst>
          </p:cNvPr>
          <p:cNvSpPr txBox="1"/>
          <p:nvPr/>
        </p:nvSpPr>
        <p:spPr>
          <a:xfrm>
            <a:off x="4805038" y="6303777"/>
            <a:ext cx="609452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pt-BR" sz="2000" dirty="0">
                <a:solidFill>
                  <a:schemeClr val="bg1"/>
                </a:solidFill>
                <a:latin typeface="+mj-lt"/>
              </a:rPr>
              <a:t>Blog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Remontti</a:t>
            </a:r>
            <a:endParaRPr lang="pt-BR" sz="200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49550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>
            <a:extLst>
              <a:ext uri="{FF2B5EF4-FFF2-40B4-BE49-F238E27FC236}">
                <a16:creationId xmlns:a16="http://schemas.microsoft.com/office/drawing/2014/main" id="{21E1D5B4-439E-014B-8ACC-914BF4D5C0C3}"/>
              </a:ext>
            </a:extLst>
          </p:cNvPr>
          <p:cNvSpPr txBox="1"/>
          <p:nvPr/>
        </p:nvSpPr>
        <p:spPr>
          <a:xfrm>
            <a:off x="1814959" y="2917271"/>
            <a:ext cx="85620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Ookla</a:t>
            </a:r>
            <a:r>
              <a:rPr lang="pt-BR" sz="3200" b="1" dirty="0">
                <a:latin typeface="+mj-lt"/>
              </a:rPr>
              <a:t> </a:t>
            </a:r>
            <a:r>
              <a:rPr lang="pt-BR" sz="3200" b="1" dirty="0" err="1">
                <a:latin typeface="+mj-lt"/>
              </a:rPr>
              <a:t>SpeedTest</a:t>
            </a:r>
            <a:endParaRPr lang="pt-BR" sz="3200" b="1" dirty="0">
              <a:latin typeface="+mj-lt"/>
            </a:endParaRPr>
          </a:p>
          <a:p>
            <a:pPr algn="ctr"/>
            <a:endParaRPr lang="pt-BR" sz="3200" b="1" dirty="0">
              <a:latin typeface="+mj-lt"/>
            </a:endParaRPr>
          </a:p>
          <a:p>
            <a:pPr algn="ctr"/>
            <a:r>
              <a:rPr lang="pt-BR" sz="5000" b="1" dirty="0">
                <a:latin typeface="+mj-lt"/>
              </a:rPr>
              <a:t>Etapas de Instalação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F89719-8F27-C945-9A61-66D24FB9ADFD}"/>
              </a:ext>
            </a:extLst>
          </p:cNvPr>
          <p:cNvSpPr txBox="1"/>
          <p:nvPr/>
        </p:nvSpPr>
        <p:spPr>
          <a:xfrm>
            <a:off x="3385001" y="5780558"/>
            <a:ext cx="5421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b="1" dirty="0">
                <a:latin typeface="+mj-lt"/>
              </a:rPr>
              <a:t>Instrutor: </a:t>
            </a:r>
            <a:r>
              <a:rPr lang="pt-BR" sz="2800" dirty="0">
                <a:latin typeface="+mj-lt"/>
              </a:rPr>
              <a:t>Nilson de Andrade </a:t>
            </a:r>
            <a:r>
              <a:rPr lang="pt-BR" sz="2800" dirty="0" err="1">
                <a:latin typeface="+mj-lt"/>
              </a:rPr>
              <a:t>Pessim</a:t>
            </a:r>
            <a:endParaRPr lang="pt-BR" sz="2800" dirty="0"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49082F-8A59-44F7-88CA-CEE9F628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14662F-F0F4-4F55-A59F-852A686A5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72" y="1221150"/>
            <a:ext cx="6376853" cy="7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7458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2253018" y="348959"/>
            <a:ext cx="76860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Preparação do Ambiente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Ubuntu 18.04 Server: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Repositórios Atualizados;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SSH Habilitado (Opcional).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 err="1">
                <a:solidFill>
                  <a:schemeClr val="bg1"/>
                </a:solidFill>
                <a:latin typeface="+mj-lt"/>
              </a:rPr>
              <a:t>Hostname</a:t>
            </a:r>
            <a:r>
              <a:rPr lang="pt-BR" sz="3500" dirty="0">
                <a:solidFill>
                  <a:schemeClr val="bg1"/>
                </a:solidFill>
                <a:latin typeface="+mj-lt"/>
              </a:rPr>
              <a:t> com Certificado SSL: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Exemplo de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hostname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: velocímetro.lvnetwork.com.br.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8015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2253018" y="348959"/>
            <a:ext cx="76860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Preparação do Ambiente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Portas Utilizadas: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TCP/UDP 8080 (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OoklaServer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);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TCP/UDP 5060 (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OoklaServer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);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TCP 80 (HTTP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Legacy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).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Dados de Contato: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Além do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hostname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, é necessário uma conta de e-mail para criar a conta da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Ookla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para gerenciar</a:t>
            </a:r>
            <a:br>
              <a:rPr lang="pt-BR" sz="2000" dirty="0">
                <a:solidFill>
                  <a:schemeClr val="bg1"/>
                </a:solidFill>
                <a:latin typeface="+mj-lt"/>
              </a:rPr>
            </a:br>
            <a:r>
              <a:rPr lang="pt-BR" sz="2000" dirty="0">
                <a:solidFill>
                  <a:schemeClr val="bg1"/>
                </a:solidFill>
                <a:latin typeface="+mj-lt"/>
              </a:rPr>
              <a:t>o servidor;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Deve-se solicitar os dados da hospedagem web diretamente ao provedor;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Número de telefone corporativo também será necessário;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Logomarca com fundo transparente.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504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>
            <a:extLst>
              <a:ext uri="{FF2B5EF4-FFF2-40B4-BE49-F238E27FC236}">
                <a16:creationId xmlns:a16="http://schemas.microsoft.com/office/drawing/2014/main" id="{21E1D5B4-439E-014B-8ACC-914BF4D5C0C3}"/>
              </a:ext>
            </a:extLst>
          </p:cNvPr>
          <p:cNvSpPr txBox="1"/>
          <p:nvPr/>
        </p:nvSpPr>
        <p:spPr>
          <a:xfrm>
            <a:off x="1814959" y="2917271"/>
            <a:ext cx="85620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Ookla</a:t>
            </a:r>
            <a:r>
              <a:rPr lang="pt-BR" sz="3200" b="1" dirty="0">
                <a:latin typeface="+mj-lt"/>
              </a:rPr>
              <a:t> </a:t>
            </a:r>
            <a:r>
              <a:rPr lang="pt-BR" sz="3200" b="1" dirty="0" err="1">
                <a:latin typeface="+mj-lt"/>
              </a:rPr>
              <a:t>SpeedTest</a:t>
            </a:r>
            <a:endParaRPr lang="pt-BR" sz="3200" b="1" dirty="0">
              <a:latin typeface="+mj-lt"/>
            </a:endParaRPr>
          </a:p>
          <a:p>
            <a:pPr algn="ctr"/>
            <a:endParaRPr lang="pt-BR" sz="3200" b="1" dirty="0">
              <a:latin typeface="+mj-lt"/>
            </a:endParaRPr>
          </a:p>
          <a:p>
            <a:pPr algn="ctr"/>
            <a:r>
              <a:rPr lang="pt-BR" sz="5000" b="1" dirty="0">
                <a:latin typeface="+mj-lt"/>
              </a:rPr>
              <a:t>Configurando </a:t>
            </a:r>
            <a:r>
              <a:rPr lang="pt-BR" sz="5000" b="1" dirty="0" err="1">
                <a:latin typeface="+mj-lt"/>
              </a:rPr>
              <a:t>hostname</a:t>
            </a:r>
            <a:endParaRPr lang="pt-BR" sz="5000" b="1" dirty="0">
              <a:latin typeface="+mj-lt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F89719-8F27-C945-9A61-66D24FB9ADFD}"/>
              </a:ext>
            </a:extLst>
          </p:cNvPr>
          <p:cNvSpPr txBox="1"/>
          <p:nvPr/>
        </p:nvSpPr>
        <p:spPr>
          <a:xfrm>
            <a:off x="3385001" y="5780558"/>
            <a:ext cx="5421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b="1" dirty="0">
                <a:latin typeface="+mj-lt"/>
              </a:rPr>
              <a:t>Instrutor: </a:t>
            </a:r>
            <a:r>
              <a:rPr lang="pt-BR" sz="2800" dirty="0">
                <a:latin typeface="+mj-lt"/>
              </a:rPr>
              <a:t>Nilson de Andrade </a:t>
            </a:r>
            <a:r>
              <a:rPr lang="pt-BR" sz="2800" dirty="0" err="1">
                <a:latin typeface="+mj-lt"/>
              </a:rPr>
              <a:t>Pessim</a:t>
            </a:r>
            <a:endParaRPr lang="pt-BR" sz="2800" dirty="0"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49082F-8A59-44F7-88CA-CEE9F628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14662F-F0F4-4F55-A59F-852A686A5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72" y="1221150"/>
            <a:ext cx="6376853" cy="7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8693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2346098" y="348959"/>
            <a:ext cx="749987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Configurando </a:t>
            </a:r>
            <a:r>
              <a:rPr lang="pt-BR" sz="6000" b="1" dirty="0" err="1">
                <a:solidFill>
                  <a:schemeClr val="bg1"/>
                </a:solidFill>
                <a:latin typeface="+mj-lt"/>
              </a:rPr>
              <a:t>hostname</a:t>
            </a:r>
            <a:endParaRPr lang="pt-BR" sz="6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6B4D37A-A542-459E-954C-5DF7BEF47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515" y="1467666"/>
            <a:ext cx="4361271" cy="2113917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0C80032F-A782-427D-9793-B756FACA3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7196" y="2415623"/>
            <a:ext cx="3143605" cy="1843238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10056B8F-6023-4657-97BB-DF5F9EA5A2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4390" y="4527035"/>
            <a:ext cx="3741969" cy="206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1617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>
            <a:extLst>
              <a:ext uri="{FF2B5EF4-FFF2-40B4-BE49-F238E27FC236}">
                <a16:creationId xmlns:a16="http://schemas.microsoft.com/office/drawing/2014/main" id="{21E1D5B4-439E-014B-8ACC-914BF4D5C0C3}"/>
              </a:ext>
            </a:extLst>
          </p:cNvPr>
          <p:cNvSpPr txBox="1"/>
          <p:nvPr/>
        </p:nvSpPr>
        <p:spPr>
          <a:xfrm>
            <a:off x="1814959" y="2917271"/>
            <a:ext cx="85620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Ookla</a:t>
            </a:r>
            <a:r>
              <a:rPr lang="pt-BR" sz="3200" b="1" dirty="0">
                <a:latin typeface="+mj-lt"/>
              </a:rPr>
              <a:t> </a:t>
            </a:r>
            <a:r>
              <a:rPr lang="pt-BR" sz="3200" b="1" dirty="0" err="1">
                <a:latin typeface="+mj-lt"/>
              </a:rPr>
              <a:t>SpeedTest</a:t>
            </a:r>
            <a:endParaRPr lang="pt-BR" sz="3200" b="1" dirty="0">
              <a:latin typeface="+mj-lt"/>
            </a:endParaRPr>
          </a:p>
          <a:p>
            <a:pPr algn="ctr"/>
            <a:endParaRPr lang="pt-BR" sz="3200" b="1" dirty="0">
              <a:latin typeface="+mj-lt"/>
            </a:endParaRPr>
          </a:p>
          <a:p>
            <a:pPr algn="ctr"/>
            <a:r>
              <a:rPr lang="pt-BR" sz="5000" b="1" dirty="0" err="1">
                <a:latin typeface="+mj-lt"/>
              </a:rPr>
              <a:t>Ookla</a:t>
            </a:r>
            <a:r>
              <a:rPr lang="pt-BR" sz="5000" b="1" dirty="0">
                <a:latin typeface="+mj-lt"/>
              </a:rPr>
              <a:t> </a:t>
            </a:r>
            <a:r>
              <a:rPr lang="pt-BR" sz="5000" b="1" dirty="0" err="1">
                <a:latin typeface="+mj-lt"/>
              </a:rPr>
              <a:t>Account</a:t>
            </a:r>
            <a:endParaRPr lang="pt-BR" sz="5000" b="1" dirty="0">
              <a:latin typeface="+mj-lt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F89719-8F27-C945-9A61-66D24FB9ADFD}"/>
              </a:ext>
            </a:extLst>
          </p:cNvPr>
          <p:cNvSpPr txBox="1"/>
          <p:nvPr/>
        </p:nvSpPr>
        <p:spPr>
          <a:xfrm>
            <a:off x="3385001" y="5780558"/>
            <a:ext cx="5421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b="1" dirty="0">
                <a:latin typeface="+mj-lt"/>
              </a:rPr>
              <a:t>Instrutor: </a:t>
            </a:r>
            <a:r>
              <a:rPr lang="pt-BR" sz="2800" dirty="0">
                <a:latin typeface="+mj-lt"/>
              </a:rPr>
              <a:t>Nilson de Andrade </a:t>
            </a:r>
            <a:r>
              <a:rPr lang="pt-BR" sz="2800" dirty="0" err="1">
                <a:latin typeface="+mj-lt"/>
              </a:rPr>
              <a:t>Pessim</a:t>
            </a:r>
            <a:endParaRPr lang="pt-BR" sz="2800" dirty="0"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49082F-8A59-44F7-88CA-CEE9F628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14662F-F0F4-4F55-A59F-852A686A5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72" y="1221150"/>
            <a:ext cx="6376853" cy="7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71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582940" y="348959"/>
            <a:ext cx="50261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Criando a Conta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56AE47C5-9971-4264-8ECE-0536D04EA0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00" y="1897808"/>
            <a:ext cx="11264799" cy="321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31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4307719" y="348959"/>
            <a:ext cx="35765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Sobre Mim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E40692A8-6D09-E448-A741-5E0F11547C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3360" y="1645425"/>
            <a:ext cx="3131990" cy="4610234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97E69FF4-20FD-4C17-AE85-CC31F334C6AF}"/>
              </a:ext>
            </a:extLst>
          </p:cNvPr>
          <p:cNvSpPr txBox="1"/>
          <p:nvPr/>
        </p:nvSpPr>
        <p:spPr>
          <a:xfrm>
            <a:off x="571253" y="1581030"/>
            <a:ext cx="5109091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pt-BR" sz="2800" dirty="0">
                <a:solidFill>
                  <a:schemeClr val="bg1"/>
                </a:solidFill>
                <a:latin typeface="+mj-lt"/>
              </a:rPr>
              <a:t>Nilson de Andrade </a:t>
            </a:r>
            <a:r>
              <a:rPr lang="pt-BR" sz="2800" dirty="0" err="1">
                <a:solidFill>
                  <a:schemeClr val="bg1"/>
                </a:solidFill>
                <a:latin typeface="+mj-lt"/>
              </a:rPr>
              <a:t>Pessim</a:t>
            </a:r>
            <a:endParaRPr lang="pt-BR" sz="2800" dirty="0">
              <a:solidFill>
                <a:schemeClr val="bg1"/>
              </a:solidFill>
              <a:latin typeface="+mj-lt"/>
            </a:endParaRPr>
          </a:p>
          <a:p>
            <a:endParaRPr lang="pt-BR" sz="4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+mj-lt"/>
              </a:rPr>
              <a:t>Administrador de redes desde 2016.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+mj-lt"/>
              </a:rPr>
              <a:t>Analista de Suporte de Serviço de Internet.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+mj-lt"/>
              </a:rPr>
              <a:t>Cursando Tecnólogo em Redes de Computadores.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  <a:latin typeface="+mj-lt"/>
              </a:rPr>
              <a:t>MikroTik</a:t>
            </a:r>
            <a:r>
              <a:rPr lang="pt-BR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+mj-lt"/>
              </a:rPr>
              <a:t>Certified</a:t>
            </a:r>
            <a:r>
              <a:rPr lang="pt-BR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dirty="0" err="1">
                <a:solidFill>
                  <a:schemeClr val="bg1"/>
                </a:solidFill>
                <a:latin typeface="+mj-lt"/>
              </a:rPr>
              <a:t>Consultant</a:t>
            </a:r>
            <a:r>
              <a:rPr lang="pt-BR" dirty="0">
                <a:solidFill>
                  <a:schemeClr val="bg1"/>
                </a:solidFill>
                <a:latin typeface="+mj-lt"/>
              </a:rPr>
              <a:t>.</a:t>
            </a:r>
            <a:br>
              <a:rPr lang="pt-BR" dirty="0">
                <a:solidFill>
                  <a:schemeClr val="bg1"/>
                </a:solidFill>
                <a:latin typeface="+mj-lt"/>
              </a:rPr>
            </a:br>
            <a:endParaRPr lang="pt-BR" dirty="0">
              <a:solidFill>
                <a:schemeClr val="bg1"/>
              </a:solidFill>
              <a:latin typeface="+mj-lt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b="1" i="1" dirty="0">
                <a:solidFill>
                  <a:schemeClr val="bg1"/>
                </a:solidFill>
                <a:latin typeface="+mj-lt"/>
              </a:rPr>
              <a:t>MTCNA - MTCRE - MTCIPv6E</a:t>
            </a:r>
            <a:br>
              <a:rPr lang="pt-BR" sz="4000" dirty="0">
                <a:solidFill>
                  <a:schemeClr val="bg1"/>
                </a:solidFill>
              </a:rPr>
            </a:br>
            <a:endParaRPr lang="pt-BR" sz="4000" dirty="0">
              <a:solidFill>
                <a:schemeClr val="bg1"/>
              </a:solidFill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3580019-326E-49A3-A3A4-16729FF3E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041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582937" y="348959"/>
            <a:ext cx="50261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Criando a Conta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351BEF1-EA4B-442A-BB0C-0971449C6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4426" y="1501629"/>
            <a:ext cx="8283148" cy="507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2733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582937" y="348959"/>
            <a:ext cx="50261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Criando a Conta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8BA48847-42DC-4F74-AF13-7A6AA37C30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440" y="1459240"/>
            <a:ext cx="7777119" cy="518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710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582937" y="348959"/>
            <a:ext cx="502618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Criando a Conta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7C3C56F-52C1-480C-9E45-C50AA3961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748" y="1697273"/>
            <a:ext cx="9812503" cy="4205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6742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674985" y="348959"/>
            <a:ext cx="48420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Painel da </a:t>
            </a:r>
            <a:r>
              <a:rPr lang="pt-BR" sz="6000" b="1" dirty="0" err="1">
                <a:solidFill>
                  <a:schemeClr val="bg1"/>
                </a:solidFill>
                <a:latin typeface="+mj-lt"/>
              </a:rPr>
              <a:t>Ookla</a:t>
            </a:r>
            <a:endParaRPr lang="pt-BR" sz="6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18944AE-084C-4825-85B0-98A4C17C91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5165" y="1641140"/>
            <a:ext cx="8881669" cy="4587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8386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>
            <a:extLst>
              <a:ext uri="{FF2B5EF4-FFF2-40B4-BE49-F238E27FC236}">
                <a16:creationId xmlns:a16="http://schemas.microsoft.com/office/drawing/2014/main" id="{21E1D5B4-439E-014B-8ACC-914BF4D5C0C3}"/>
              </a:ext>
            </a:extLst>
          </p:cNvPr>
          <p:cNvSpPr txBox="1"/>
          <p:nvPr/>
        </p:nvSpPr>
        <p:spPr>
          <a:xfrm>
            <a:off x="1814959" y="2917271"/>
            <a:ext cx="85620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Ookla</a:t>
            </a:r>
            <a:r>
              <a:rPr lang="pt-BR" sz="3200" b="1" dirty="0">
                <a:latin typeface="+mj-lt"/>
              </a:rPr>
              <a:t> </a:t>
            </a:r>
            <a:r>
              <a:rPr lang="pt-BR" sz="3200" b="1" dirty="0" err="1">
                <a:latin typeface="+mj-lt"/>
              </a:rPr>
              <a:t>SpeedTest</a:t>
            </a:r>
            <a:endParaRPr lang="pt-BR" sz="3200" b="1" dirty="0">
              <a:latin typeface="+mj-lt"/>
            </a:endParaRPr>
          </a:p>
          <a:p>
            <a:pPr algn="ctr"/>
            <a:endParaRPr lang="pt-BR" sz="3200" b="1" dirty="0">
              <a:latin typeface="+mj-lt"/>
            </a:endParaRPr>
          </a:p>
          <a:p>
            <a:pPr algn="ctr"/>
            <a:r>
              <a:rPr lang="pt-BR" sz="5000" b="1" dirty="0">
                <a:latin typeface="+mj-lt"/>
              </a:rPr>
              <a:t>Gerenciar Servidores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F89719-8F27-C945-9A61-66D24FB9ADFD}"/>
              </a:ext>
            </a:extLst>
          </p:cNvPr>
          <p:cNvSpPr txBox="1"/>
          <p:nvPr/>
        </p:nvSpPr>
        <p:spPr>
          <a:xfrm>
            <a:off x="3385001" y="5780558"/>
            <a:ext cx="5421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b="1" dirty="0">
                <a:latin typeface="+mj-lt"/>
              </a:rPr>
              <a:t>Instrutor: </a:t>
            </a:r>
            <a:r>
              <a:rPr lang="pt-BR" sz="2800" dirty="0">
                <a:latin typeface="+mj-lt"/>
              </a:rPr>
              <a:t>Nilson de Andrade </a:t>
            </a:r>
            <a:r>
              <a:rPr lang="pt-BR" sz="2800" dirty="0" err="1">
                <a:latin typeface="+mj-lt"/>
              </a:rPr>
              <a:t>Pessim</a:t>
            </a:r>
            <a:endParaRPr lang="pt-BR" sz="2800" dirty="0"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49082F-8A59-44F7-88CA-CEE9F628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14662F-F0F4-4F55-A59F-852A686A5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72" y="1221150"/>
            <a:ext cx="6376853" cy="7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6937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2844509" y="348959"/>
            <a:ext cx="650306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Gerenciar Servidores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15295780-0A08-411F-BF40-45FBE9D84E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161" y="1718037"/>
            <a:ext cx="9401678" cy="4254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2337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094542" y="348959"/>
            <a:ext cx="60029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Criar novo Servidor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09EA11C-D440-487D-AE36-72F1940E37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014" y="1518407"/>
            <a:ext cx="8065971" cy="507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4003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>
            <a:extLst>
              <a:ext uri="{FF2B5EF4-FFF2-40B4-BE49-F238E27FC236}">
                <a16:creationId xmlns:a16="http://schemas.microsoft.com/office/drawing/2014/main" id="{21E1D5B4-439E-014B-8ACC-914BF4D5C0C3}"/>
              </a:ext>
            </a:extLst>
          </p:cNvPr>
          <p:cNvSpPr txBox="1"/>
          <p:nvPr/>
        </p:nvSpPr>
        <p:spPr>
          <a:xfrm>
            <a:off x="1814959" y="2917271"/>
            <a:ext cx="85620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Ookla</a:t>
            </a:r>
            <a:r>
              <a:rPr lang="pt-BR" sz="3200" b="1" dirty="0">
                <a:latin typeface="+mj-lt"/>
              </a:rPr>
              <a:t> </a:t>
            </a:r>
            <a:r>
              <a:rPr lang="pt-BR" sz="3200" b="1" dirty="0" err="1">
                <a:latin typeface="+mj-lt"/>
              </a:rPr>
              <a:t>SpeedTest</a:t>
            </a:r>
            <a:endParaRPr lang="pt-BR" sz="3200" b="1" dirty="0">
              <a:latin typeface="+mj-lt"/>
            </a:endParaRPr>
          </a:p>
          <a:p>
            <a:pPr algn="ctr"/>
            <a:endParaRPr lang="pt-BR" sz="3200" b="1" dirty="0">
              <a:latin typeface="+mj-lt"/>
            </a:endParaRPr>
          </a:p>
          <a:p>
            <a:pPr algn="ctr"/>
            <a:r>
              <a:rPr lang="pt-BR" sz="5000" b="1" dirty="0" err="1">
                <a:latin typeface="+mj-lt"/>
              </a:rPr>
              <a:t>Speedtest</a:t>
            </a:r>
            <a:r>
              <a:rPr lang="pt-BR" sz="5000" b="1" dirty="0">
                <a:latin typeface="+mj-lt"/>
              </a:rPr>
              <a:t> </a:t>
            </a:r>
            <a:r>
              <a:rPr lang="pt-BR" sz="5000" b="1" dirty="0" err="1">
                <a:latin typeface="+mj-lt"/>
              </a:rPr>
              <a:t>Custom</a:t>
            </a:r>
            <a:endParaRPr lang="pt-BR" sz="5000" b="1" dirty="0">
              <a:latin typeface="+mj-lt"/>
            </a:endParaRP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F89719-8F27-C945-9A61-66D24FB9ADFD}"/>
              </a:ext>
            </a:extLst>
          </p:cNvPr>
          <p:cNvSpPr txBox="1"/>
          <p:nvPr/>
        </p:nvSpPr>
        <p:spPr>
          <a:xfrm>
            <a:off x="3385001" y="5780558"/>
            <a:ext cx="5421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b="1" dirty="0">
                <a:latin typeface="+mj-lt"/>
              </a:rPr>
              <a:t>Instrutor: </a:t>
            </a:r>
            <a:r>
              <a:rPr lang="pt-BR" sz="2800" dirty="0">
                <a:latin typeface="+mj-lt"/>
              </a:rPr>
              <a:t>Nilson de Andrade </a:t>
            </a:r>
            <a:r>
              <a:rPr lang="pt-BR" sz="2800" dirty="0" err="1">
                <a:latin typeface="+mj-lt"/>
              </a:rPr>
              <a:t>Pessim</a:t>
            </a:r>
            <a:endParaRPr lang="pt-BR" sz="2800" dirty="0"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49082F-8A59-44F7-88CA-CEE9F628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14662F-F0F4-4F55-A59F-852A686A5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72" y="1221150"/>
            <a:ext cx="6376853" cy="7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53813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252986" y="348959"/>
            <a:ext cx="56861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 err="1">
                <a:solidFill>
                  <a:schemeClr val="bg1"/>
                </a:solidFill>
                <a:latin typeface="+mj-lt"/>
              </a:rPr>
              <a:t>Speedtest</a:t>
            </a:r>
            <a:r>
              <a:rPr lang="pt-BR" sz="6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6000" b="1" dirty="0" err="1">
                <a:solidFill>
                  <a:schemeClr val="bg1"/>
                </a:solidFill>
                <a:latin typeface="+mj-lt"/>
              </a:rPr>
              <a:t>Custom</a:t>
            </a:r>
            <a:endParaRPr lang="pt-BR" sz="6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AF82DF2B-C0E4-4547-809E-9C7B855E86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0414" y="1695770"/>
            <a:ext cx="9471171" cy="4022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9150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252985" y="348959"/>
            <a:ext cx="56861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 err="1">
                <a:solidFill>
                  <a:schemeClr val="bg1"/>
                </a:solidFill>
                <a:latin typeface="+mj-lt"/>
              </a:rPr>
              <a:t>Speedtest</a:t>
            </a:r>
            <a:r>
              <a:rPr lang="pt-BR" sz="6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6000" b="1" dirty="0" err="1">
                <a:solidFill>
                  <a:schemeClr val="bg1"/>
                </a:solidFill>
                <a:latin typeface="+mj-lt"/>
              </a:rPr>
              <a:t>Custom</a:t>
            </a:r>
            <a:endParaRPr lang="pt-BR" sz="6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BE991D8-66C1-4B38-BD77-4F1CE688CF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764" y="1738629"/>
            <a:ext cx="7080471" cy="4770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247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1961053" y="348959"/>
            <a:ext cx="82698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Objetivos do Treinamento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13987" y="1697160"/>
            <a:ext cx="1192772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O treinamento irá abordar as configurações do </a:t>
            </a:r>
            <a:r>
              <a:rPr lang="pt-BR" sz="3500" dirty="0" err="1">
                <a:solidFill>
                  <a:schemeClr val="bg1"/>
                </a:solidFill>
                <a:latin typeface="+mj-lt"/>
              </a:rPr>
              <a:t>Ookla</a:t>
            </a:r>
            <a:r>
              <a:rPr lang="pt-BR" sz="3500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3500" dirty="0" err="1">
                <a:solidFill>
                  <a:schemeClr val="bg1"/>
                </a:solidFill>
                <a:latin typeface="+mj-lt"/>
              </a:rPr>
              <a:t>SpeedTest</a:t>
            </a:r>
            <a:endParaRPr lang="pt-BR" sz="35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5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Após o treinamento, o aluno será capaz de configurar todo o ambiente e a aplicação do </a:t>
            </a:r>
            <a:r>
              <a:rPr lang="pt-BR" sz="3500" dirty="0" err="1">
                <a:solidFill>
                  <a:schemeClr val="bg1"/>
                </a:solidFill>
                <a:latin typeface="+mj-lt"/>
              </a:rPr>
              <a:t>SpeedTest</a:t>
            </a:r>
            <a:r>
              <a:rPr lang="pt-BR" sz="3500" dirty="0">
                <a:solidFill>
                  <a:schemeClr val="bg1"/>
                </a:solidFill>
                <a:latin typeface="+mj-lt"/>
              </a:rPr>
              <a:t>, diagnosticar falhas e aplicar correções.</a:t>
            </a:r>
            <a:br>
              <a:rPr lang="pt-BR" sz="3500" dirty="0">
                <a:solidFill>
                  <a:schemeClr val="bg1"/>
                </a:solidFill>
              </a:rPr>
            </a:br>
            <a:endParaRPr lang="pt-BR" sz="3500" dirty="0">
              <a:solidFill>
                <a:schemeClr val="bg1"/>
              </a:solidFill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8004C81-2D85-46A9-8FA9-C3CECBA7D1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5704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252985" y="348959"/>
            <a:ext cx="56861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 err="1">
                <a:solidFill>
                  <a:schemeClr val="bg1"/>
                </a:solidFill>
                <a:latin typeface="+mj-lt"/>
              </a:rPr>
              <a:t>Speedtest</a:t>
            </a:r>
            <a:r>
              <a:rPr lang="pt-BR" sz="6000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6000" b="1" dirty="0" err="1">
                <a:solidFill>
                  <a:schemeClr val="bg1"/>
                </a:solidFill>
                <a:latin typeface="+mj-lt"/>
              </a:rPr>
              <a:t>Custom</a:t>
            </a:r>
            <a:endParaRPr lang="pt-BR" sz="60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BC7A0F14-84BC-484B-BDC7-178DCDCF3C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7048" y="1332533"/>
            <a:ext cx="8677903" cy="543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0923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>
            <a:extLst>
              <a:ext uri="{FF2B5EF4-FFF2-40B4-BE49-F238E27FC236}">
                <a16:creationId xmlns:a16="http://schemas.microsoft.com/office/drawing/2014/main" id="{21E1D5B4-439E-014B-8ACC-914BF4D5C0C3}"/>
              </a:ext>
            </a:extLst>
          </p:cNvPr>
          <p:cNvSpPr txBox="1"/>
          <p:nvPr/>
        </p:nvSpPr>
        <p:spPr>
          <a:xfrm>
            <a:off x="1814959" y="2917271"/>
            <a:ext cx="85620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Ookla</a:t>
            </a:r>
            <a:r>
              <a:rPr lang="pt-BR" sz="3200" b="1" dirty="0">
                <a:latin typeface="+mj-lt"/>
              </a:rPr>
              <a:t> </a:t>
            </a:r>
            <a:r>
              <a:rPr lang="pt-BR" sz="3200" b="1" dirty="0" err="1">
                <a:latin typeface="+mj-lt"/>
              </a:rPr>
              <a:t>SpeedTest</a:t>
            </a:r>
            <a:endParaRPr lang="pt-BR" sz="3200" b="1" dirty="0">
              <a:latin typeface="+mj-lt"/>
            </a:endParaRPr>
          </a:p>
          <a:p>
            <a:pPr algn="ctr"/>
            <a:endParaRPr lang="pt-BR" sz="3200" b="1" dirty="0">
              <a:latin typeface="+mj-lt"/>
            </a:endParaRPr>
          </a:p>
          <a:p>
            <a:pPr algn="ctr"/>
            <a:r>
              <a:rPr lang="pt-BR" sz="5000" b="1" dirty="0">
                <a:latin typeface="+mj-lt"/>
              </a:rPr>
              <a:t>Preparação do Ambiente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F89719-8F27-C945-9A61-66D24FB9ADFD}"/>
              </a:ext>
            </a:extLst>
          </p:cNvPr>
          <p:cNvSpPr txBox="1"/>
          <p:nvPr/>
        </p:nvSpPr>
        <p:spPr>
          <a:xfrm>
            <a:off x="3385001" y="5780558"/>
            <a:ext cx="5421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b="1" dirty="0">
                <a:latin typeface="+mj-lt"/>
              </a:rPr>
              <a:t>Instrutor: </a:t>
            </a:r>
            <a:r>
              <a:rPr lang="pt-BR" sz="2800" dirty="0">
                <a:latin typeface="+mj-lt"/>
              </a:rPr>
              <a:t>Nilson de Andrade </a:t>
            </a:r>
            <a:r>
              <a:rPr lang="pt-BR" sz="2800" dirty="0" err="1">
                <a:latin typeface="+mj-lt"/>
              </a:rPr>
              <a:t>Pessim</a:t>
            </a:r>
            <a:endParaRPr lang="pt-BR" sz="2800" dirty="0"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49082F-8A59-44F7-88CA-CEE9F628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14662F-F0F4-4F55-A59F-852A686A5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72" y="1221150"/>
            <a:ext cx="6376853" cy="7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0937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2928819" y="348959"/>
            <a:ext cx="633442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Etapas de Instalação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1310881"/>
            <a:ext cx="11590840" cy="601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000" dirty="0">
                <a:solidFill>
                  <a:schemeClr val="bg1"/>
                </a:solidFill>
                <a:latin typeface="+mj-lt"/>
              </a:rPr>
              <a:t>Requisitos: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Certifique-se de que o seu servidor atenda os requisitos mínimos.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000" dirty="0" err="1">
                <a:solidFill>
                  <a:schemeClr val="bg1"/>
                </a:solidFill>
                <a:latin typeface="+mj-lt"/>
              </a:rPr>
              <a:t>Ookla</a:t>
            </a:r>
            <a:r>
              <a:rPr lang="pt-BR" sz="3000" dirty="0">
                <a:solidFill>
                  <a:schemeClr val="bg1"/>
                </a:solidFill>
                <a:latin typeface="+mj-lt"/>
              </a:rPr>
              <a:t> Server: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Instale o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OoklaServer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para Linux.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Instale os demais pacotes necessários para o funcionamento do Servidor.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000" dirty="0" err="1">
                <a:solidFill>
                  <a:schemeClr val="bg1"/>
                </a:solidFill>
                <a:latin typeface="+mj-lt"/>
              </a:rPr>
              <a:t>Ookla</a:t>
            </a:r>
            <a:r>
              <a:rPr lang="pt-BR" sz="3000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3000" dirty="0" err="1">
                <a:solidFill>
                  <a:schemeClr val="bg1"/>
                </a:solidFill>
                <a:latin typeface="+mj-lt"/>
              </a:rPr>
              <a:t>Account</a:t>
            </a:r>
            <a:r>
              <a:rPr lang="pt-BR" sz="3000" dirty="0">
                <a:solidFill>
                  <a:schemeClr val="bg1"/>
                </a:solidFill>
                <a:latin typeface="+mj-lt"/>
              </a:rPr>
              <a:t>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Registre-se para uma conta de servidores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Speedtest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000" dirty="0">
                <a:solidFill>
                  <a:schemeClr val="bg1"/>
                </a:solidFill>
                <a:latin typeface="+mj-lt"/>
              </a:rPr>
              <a:t>Personalize o </a:t>
            </a:r>
            <a:r>
              <a:rPr lang="pt-BR" sz="3000" dirty="0" err="1">
                <a:solidFill>
                  <a:schemeClr val="bg1"/>
                </a:solidFill>
                <a:latin typeface="+mj-lt"/>
              </a:rPr>
              <a:t>Custom</a:t>
            </a:r>
            <a:endParaRPr lang="pt-BR" sz="3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5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000" dirty="0">
                <a:solidFill>
                  <a:schemeClr val="bg1"/>
                </a:solidFill>
                <a:latin typeface="+mj-lt"/>
              </a:rPr>
              <a:t>Envie o formulário: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Levará até 48 horas para que o servidor seja analisado.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169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2657530" y="348959"/>
            <a:ext cx="68770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Ferramentas de Apoio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94AEAD1D-EE97-477D-9ADE-2A8F885F9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46" y="1778178"/>
            <a:ext cx="11168108" cy="4065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8905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673741" y="348959"/>
            <a:ext cx="484459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Mão na Massa!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7719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>
            <a:extLst>
              <a:ext uri="{FF2B5EF4-FFF2-40B4-BE49-F238E27FC236}">
                <a16:creationId xmlns:a16="http://schemas.microsoft.com/office/drawing/2014/main" id="{21E1D5B4-439E-014B-8ACC-914BF4D5C0C3}"/>
              </a:ext>
            </a:extLst>
          </p:cNvPr>
          <p:cNvSpPr txBox="1"/>
          <p:nvPr/>
        </p:nvSpPr>
        <p:spPr>
          <a:xfrm>
            <a:off x="1814959" y="2917271"/>
            <a:ext cx="85620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Ookla</a:t>
            </a:r>
            <a:r>
              <a:rPr lang="pt-BR" sz="3200" b="1" dirty="0">
                <a:latin typeface="+mj-lt"/>
              </a:rPr>
              <a:t> </a:t>
            </a:r>
            <a:r>
              <a:rPr lang="pt-BR" sz="3200" b="1" dirty="0" err="1">
                <a:latin typeface="+mj-lt"/>
              </a:rPr>
              <a:t>SpeedTest</a:t>
            </a:r>
            <a:endParaRPr lang="pt-BR" sz="3200" b="1" dirty="0">
              <a:latin typeface="+mj-lt"/>
            </a:endParaRPr>
          </a:p>
          <a:p>
            <a:pPr algn="ctr"/>
            <a:endParaRPr lang="pt-BR" sz="3200" b="1" dirty="0">
              <a:latin typeface="+mj-lt"/>
            </a:endParaRPr>
          </a:p>
          <a:p>
            <a:pPr algn="ctr"/>
            <a:r>
              <a:rPr lang="pt-BR" sz="5000" b="1" dirty="0">
                <a:latin typeface="+mj-lt"/>
              </a:rPr>
              <a:t>Problemas Comuns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F89719-8F27-C945-9A61-66D24FB9ADFD}"/>
              </a:ext>
            </a:extLst>
          </p:cNvPr>
          <p:cNvSpPr txBox="1"/>
          <p:nvPr/>
        </p:nvSpPr>
        <p:spPr>
          <a:xfrm>
            <a:off x="3385001" y="5780558"/>
            <a:ext cx="5421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b="1" dirty="0">
                <a:latin typeface="+mj-lt"/>
              </a:rPr>
              <a:t>Instrutor: </a:t>
            </a:r>
            <a:r>
              <a:rPr lang="pt-BR" sz="2800" dirty="0">
                <a:latin typeface="+mj-lt"/>
              </a:rPr>
              <a:t>Nilson de Andrade </a:t>
            </a:r>
            <a:r>
              <a:rPr lang="pt-BR" sz="2800" dirty="0" err="1">
                <a:latin typeface="+mj-lt"/>
              </a:rPr>
              <a:t>Pessim</a:t>
            </a:r>
            <a:endParaRPr lang="pt-BR" sz="2800" dirty="0"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49082F-8A59-44F7-88CA-CEE9F628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14662F-F0F4-4F55-A59F-852A686A5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72" y="1221150"/>
            <a:ext cx="6376853" cy="7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4826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086269" y="348959"/>
            <a:ext cx="6019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Problemas Comuns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386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Endereço IP: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192.168.10.10:8080, não é permitido;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Utilize sempre o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Hostname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... Exemplo: velocimetro.lvnetwork.com.br:8080.</a:t>
            </a:r>
          </a:p>
          <a:p>
            <a:pPr lvl="1"/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URL do patrocinador não aceita.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Sites em desenvolvimentos e não relacionados ao provedor.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Localização Errada.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A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Ookla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utilizada como parceiro para dados de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GeoIP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a </a:t>
            </a:r>
            <a:r>
              <a:rPr lang="pt-BR" sz="2000" dirty="0">
                <a:solidFill>
                  <a:srgbClr val="FF0000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MaxMind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As informações da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GeoIP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devem ser iguais.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598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086268" y="348959"/>
            <a:ext cx="601953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Problemas Comuns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 err="1">
                <a:solidFill>
                  <a:schemeClr val="bg1"/>
                </a:solidFill>
                <a:latin typeface="+mj-lt"/>
              </a:rPr>
              <a:t>Crossdomain</a:t>
            </a:r>
            <a:r>
              <a:rPr lang="pt-BR" sz="3500" dirty="0">
                <a:solidFill>
                  <a:schemeClr val="bg1"/>
                </a:solidFill>
                <a:latin typeface="+mj-lt"/>
              </a:rPr>
              <a:t> Inválido.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Conexão Recusada.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Firewall ou problemas de conexão na porta 8080.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Certificado SSL com Problemas.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É necessário que o certificado esteja ativo no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hostname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, para manter o funcionamento do servidor.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Problemas de Performance.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O sistema da </a:t>
            </a:r>
            <a:r>
              <a:rPr lang="pt-BR" sz="2000" dirty="0" err="1">
                <a:solidFill>
                  <a:schemeClr val="bg1"/>
                </a:solidFill>
                <a:latin typeface="+mj-lt"/>
              </a:rPr>
              <a:t>Ookla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possui um monitor de performance.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15409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>
            <a:extLst>
              <a:ext uri="{FF2B5EF4-FFF2-40B4-BE49-F238E27FC236}">
                <a16:creationId xmlns:a16="http://schemas.microsoft.com/office/drawing/2014/main" id="{21E1D5B4-439E-014B-8ACC-914BF4D5C0C3}"/>
              </a:ext>
            </a:extLst>
          </p:cNvPr>
          <p:cNvSpPr txBox="1"/>
          <p:nvPr/>
        </p:nvSpPr>
        <p:spPr>
          <a:xfrm>
            <a:off x="1814959" y="2917271"/>
            <a:ext cx="85620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Ookla</a:t>
            </a:r>
            <a:r>
              <a:rPr lang="pt-BR" sz="3200" b="1" dirty="0">
                <a:latin typeface="+mj-lt"/>
              </a:rPr>
              <a:t> </a:t>
            </a:r>
            <a:r>
              <a:rPr lang="pt-BR" sz="3200" b="1" dirty="0" err="1">
                <a:latin typeface="+mj-lt"/>
              </a:rPr>
              <a:t>SpeedTest</a:t>
            </a:r>
            <a:endParaRPr lang="pt-BR" sz="3200" b="1" dirty="0">
              <a:latin typeface="+mj-lt"/>
            </a:endParaRPr>
          </a:p>
          <a:p>
            <a:pPr algn="ctr"/>
            <a:endParaRPr lang="pt-BR" sz="3200" b="1" dirty="0">
              <a:latin typeface="+mj-lt"/>
            </a:endParaRPr>
          </a:p>
          <a:p>
            <a:pPr algn="ctr"/>
            <a:r>
              <a:rPr lang="pt-BR" sz="5000" b="1" dirty="0">
                <a:latin typeface="+mj-lt"/>
              </a:rPr>
              <a:t>Renovação do Certificado SSL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F89719-8F27-C945-9A61-66D24FB9ADFD}"/>
              </a:ext>
            </a:extLst>
          </p:cNvPr>
          <p:cNvSpPr txBox="1"/>
          <p:nvPr/>
        </p:nvSpPr>
        <p:spPr>
          <a:xfrm>
            <a:off x="3385001" y="5780558"/>
            <a:ext cx="5421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b="1" dirty="0">
                <a:latin typeface="+mj-lt"/>
              </a:rPr>
              <a:t>Instrutor: </a:t>
            </a:r>
            <a:r>
              <a:rPr lang="pt-BR" sz="2800" dirty="0">
                <a:latin typeface="+mj-lt"/>
              </a:rPr>
              <a:t>Nilson de Andrade </a:t>
            </a:r>
            <a:r>
              <a:rPr lang="pt-BR" sz="2800" dirty="0" err="1">
                <a:latin typeface="+mj-lt"/>
              </a:rPr>
              <a:t>Pessim</a:t>
            </a:r>
            <a:endParaRPr lang="pt-BR" sz="2800" dirty="0"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49082F-8A59-44F7-88CA-CEE9F628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14662F-F0F4-4F55-A59F-852A686A5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72" y="1221150"/>
            <a:ext cx="6376853" cy="7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0396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1557330" y="348959"/>
            <a:ext cx="907742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Renovação do Certificado SSL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Instruções em nosso </a:t>
            </a:r>
            <a:r>
              <a:rPr lang="pt-BR" sz="3500" dirty="0" err="1">
                <a:solidFill>
                  <a:schemeClr val="bg1"/>
                </a:solidFill>
                <a:latin typeface="+mj-lt"/>
              </a:rPr>
              <a:t>Github</a:t>
            </a: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6" name="Imagem 5">
            <a:hlinkClick r:id="rId3"/>
            <a:extLst>
              <a:ext uri="{FF2B5EF4-FFF2-40B4-BE49-F238E27FC236}">
                <a16:creationId xmlns:a16="http://schemas.microsoft.com/office/drawing/2014/main" id="{6E29BF10-56D0-4047-AC4A-85642D51F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5043" y="3046555"/>
            <a:ext cx="2349306" cy="210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925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>
            <a:extLst>
              <a:ext uri="{FF2B5EF4-FFF2-40B4-BE49-F238E27FC236}">
                <a16:creationId xmlns:a16="http://schemas.microsoft.com/office/drawing/2014/main" id="{21E1D5B4-439E-014B-8ACC-914BF4D5C0C3}"/>
              </a:ext>
            </a:extLst>
          </p:cNvPr>
          <p:cNvSpPr txBox="1"/>
          <p:nvPr/>
        </p:nvSpPr>
        <p:spPr>
          <a:xfrm>
            <a:off x="1814959" y="2917271"/>
            <a:ext cx="85620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Ookla</a:t>
            </a:r>
            <a:r>
              <a:rPr lang="pt-BR" sz="3200" b="1" dirty="0">
                <a:latin typeface="+mj-lt"/>
              </a:rPr>
              <a:t> </a:t>
            </a:r>
            <a:r>
              <a:rPr lang="pt-BR" sz="3200" b="1" dirty="0" err="1">
                <a:latin typeface="+mj-lt"/>
              </a:rPr>
              <a:t>SpeedTest</a:t>
            </a:r>
            <a:endParaRPr lang="pt-BR" sz="3200" b="1" dirty="0">
              <a:latin typeface="+mj-lt"/>
            </a:endParaRPr>
          </a:p>
          <a:p>
            <a:pPr algn="ctr"/>
            <a:endParaRPr lang="pt-BR" sz="3200" b="1" dirty="0">
              <a:latin typeface="+mj-lt"/>
            </a:endParaRPr>
          </a:p>
          <a:p>
            <a:pPr algn="ctr"/>
            <a:r>
              <a:rPr lang="pt-BR" sz="5000" b="1" dirty="0">
                <a:latin typeface="+mj-lt"/>
              </a:rPr>
              <a:t>O que é o </a:t>
            </a:r>
            <a:r>
              <a:rPr lang="pt-BR" sz="5000" b="1" dirty="0" err="1">
                <a:latin typeface="+mj-lt"/>
              </a:rPr>
              <a:t>SpeedTest</a:t>
            </a:r>
            <a:r>
              <a:rPr lang="pt-BR" sz="5000" b="1" dirty="0">
                <a:latin typeface="+mj-lt"/>
              </a:rPr>
              <a:t> ?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F89719-8F27-C945-9A61-66D24FB9ADFD}"/>
              </a:ext>
            </a:extLst>
          </p:cNvPr>
          <p:cNvSpPr txBox="1"/>
          <p:nvPr/>
        </p:nvSpPr>
        <p:spPr>
          <a:xfrm>
            <a:off x="3385001" y="5780558"/>
            <a:ext cx="5421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b="1" dirty="0">
                <a:latin typeface="+mj-lt"/>
              </a:rPr>
              <a:t>Instrutor: </a:t>
            </a:r>
            <a:r>
              <a:rPr lang="pt-BR" sz="2800" dirty="0">
                <a:latin typeface="+mj-lt"/>
              </a:rPr>
              <a:t>Nilson de Andrade </a:t>
            </a:r>
            <a:r>
              <a:rPr lang="pt-BR" sz="2800" dirty="0" err="1">
                <a:latin typeface="+mj-lt"/>
              </a:rPr>
              <a:t>Pessim</a:t>
            </a:r>
            <a:endParaRPr lang="pt-BR" sz="2800" dirty="0"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49082F-8A59-44F7-88CA-CEE9F628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14662F-F0F4-4F55-A59F-852A686A5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72" y="1221150"/>
            <a:ext cx="6376853" cy="7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792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2913250" y="348959"/>
            <a:ext cx="636552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O que é o </a:t>
            </a:r>
            <a:r>
              <a:rPr lang="pt-BR" sz="6000" b="1" dirty="0" err="1">
                <a:solidFill>
                  <a:schemeClr val="bg1"/>
                </a:solidFill>
                <a:latin typeface="+mj-lt"/>
              </a:rPr>
              <a:t>SpeedTest</a:t>
            </a:r>
            <a:endParaRPr lang="pt-BR" sz="60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 err="1">
                <a:solidFill>
                  <a:schemeClr val="bg1"/>
                </a:solidFill>
                <a:latin typeface="+mj-lt"/>
              </a:rPr>
              <a:t>Speedtest</a:t>
            </a:r>
            <a:r>
              <a:rPr lang="pt-BR" sz="3500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3500" dirty="0" err="1">
                <a:solidFill>
                  <a:schemeClr val="bg1"/>
                </a:solidFill>
                <a:latin typeface="+mj-lt"/>
              </a:rPr>
              <a:t>by</a:t>
            </a:r>
            <a:r>
              <a:rPr lang="pt-BR" sz="3500" dirty="0">
                <a:solidFill>
                  <a:schemeClr val="bg1"/>
                </a:solidFill>
                <a:latin typeface="+mj-lt"/>
              </a:rPr>
              <a:t> </a:t>
            </a:r>
            <a:r>
              <a:rPr lang="pt-BR" sz="3500" dirty="0" err="1">
                <a:solidFill>
                  <a:schemeClr val="bg1"/>
                </a:solidFill>
                <a:latin typeface="+mj-lt"/>
              </a:rPr>
              <a:t>Ookla</a:t>
            </a:r>
            <a:r>
              <a:rPr lang="pt-BR" sz="3500" dirty="0">
                <a:solidFill>
                  <a:schemeClr val="bg1"/>
                </a:solidFill>
                <a:latin typeface="+mj-lt"/>
              </a:rPr>
              <a:t> é um serviço online que fornece análise gratuita de métricas de desempenho de acesso à internet.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5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Fundado pela </a:t>
            </a:r>
            <a:r>
              <a:rPr lang="pt-BR" sz="3500" dirty="0" err="1">
                <a:solidFill>
                  <a:schemeClr val="bg1"/>
                </a:solidFill>
                <a:latin typeface="+mj-lt"/>
              </a:rPr>
              <a:t>Ookla</a:t>
            </a:r>
            <a:r>
              <a:rPr lang="pt-BR" sz="3500" dirty="0">
                <a:solidFill>
                  <a:schemeClr val="bg1"/>
                </a:solidFill>
                <a:latin typeface="+mj-lt"/>
              </a:rPr>
              <a:t> em 2006 em Seattle.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5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Rede de Servidores.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10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aixaDeTexto 13">
            <a:extLst>
              <a:ext uri="{FF2B5EF4-FFF2-40B4-BE49-F238E27FC236}">
                <a16:creationId xmlns:a16="http://schemas.microsoft.com/office/drawing/2014/main" id="{21E1D5B4-439E-014B-8ACC-914BF4D5C0C3}"/>
              </a:ext>
            </a:extLst>
          </p:cNvPr>
          <p:cNvSpPr txBox="1"/>
          <p:nvPr/>
        </p:nvSpPr>
        <p:spPr>
          <a:xfrm>
            <a:off x="1814959" y="2917271"/>
            <a:ext cx="856208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err="1">
                <a:latin typeface="+mj-lt"/>
              </a:rPr>
              <a:t>Ookla</a:t>
            </a:r>
            <a:r>
              <a:rPr lang="pt-BR" sz="3200" b="1" dirty="0">
                <a:latin typeface="+mj-lt"/>
              </a:rPr>
              <a:t> </a:t>
            </a:r>
            <a:r>
              <a:rPr lang="pt-BR" sz="3200" b="1" dirty="0" err="1">
                <a:latin typeface="+mj-lt"/>
              </a:rPr>
              <a:t>SpeedTest</a:t>
            </a:r>
            <a:endParaRPr lang="pt-BR" sz="3200" b="1" dirty="0">
              <a:latin typeface="+mj-lt"/>
            </a:endParaRPr>
          </a:p>
          <a:p>
            <a:pPr algn="ctr"/>
            <a:endParaRPr lang="pt-BR" sz="3200" b="1" dirty="0">
              <a:latin typeface="+mj-lt"/>
            </a:endParaRPr>
          </a:p>
          <a:p>
            <a:pPr algn="ctr"/>
            <a:r>
              <a:rPr lang="pt-BR" sz="5000" b="1" dirty="0">
                <a:latin typeface="+mj-lt"/>
              </a:rPr>
              <a:t>Rede de Servidores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CF89719-8F27-C945-9A61-66D24FB9ADFD}"/>
              </a:ext>
            </a:extLst>
          </p:cNvPr>
          <p:cNvSpPr txBox="1"/>
          <p:nvPr/>
        </p:nvSpPr>
        <p:spPr>
          <a:xfrm>
            <a:off x="3385001" y="5780558"/>
            <a:ext cx="5421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b="1" dirty="0">
                <a:latin typeface="+mj-lt"/>
              </a:rPr>
              <a:t>Instrutor: </a:t>
            </a:r>
            <a:r>
              <a:rPr lang="pt-BR" sz="2800" dirty="0">
                <a:latin typeface="+mj-lt"/>
              </a:rPr>
              <a:t>Nilson de Andrade </a:t>
            </a:r>
            <a:r>
              <a:rPr lang="pt-BR" sz="2800" dirty="0" err="1">
                <a:latin typeface="+mj-lt"/>
              </a:rPr>
              <a:t>Pessim</a:t>
            </a:r>
            <a:endParaRPr lang="pt-BR" sz="2800" dirty="0">
              <a:latin typeface="+mj-lt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B49082F-8A59-44F7-88CA-CEE9F6285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0F14662F-F0F4-4F55-A59F-852A686A5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72" y="1221150"/>
            <a:ext cx="6376853" cy="77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585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3085415" y="348959"/>
            <a:ext cx="60212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Rede de Servidores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i="1" dirty="0">
                <a:solidFill>
                  <a:schemeClr val="bg1"/>
                </a:solidFill>
                <a:latin typeface="+mj-lt"/>
              </a:rPr>
              <a:t>- Nossa força está em nossos servidores hospedados.</a:t>
            </a:r>
          </a:p>
          <a:p>
            <a:endParaRPr lang="pt-BR" sz="35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A precisão e o desempenho são possíveis por meio de diversos servidores em todo o mundo, a rede de servidores permite garantir que os usuários obtenham leituras locais.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581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1102729" y="348959"/>
            <a:ext cx="998658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Participar da Rede de Servidores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Fazendo parte da rede de servidores, o provedor é capaz de: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500" dirty="0">
              <a:solidFill>
                <a:schemeClr val="bg1"/>
              </a:solidFill>
              <a:latin typeface="+mj-lt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500" dirty="0">
                <a:solidFill>
                  <a:schemeClr val="bg1"/>
                </a:solidFill>
                <a:latin typeface="+mj-lt"/>
              </a:rPr>
              <a:t>Visualizar resultados dos testes executados;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2500" dirty="0">
              <a:solidFill>
                <a:schemeClr val="bg1"/>
              </a:solidFill>
              <a:latin typeface="+mj-lt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500" dirty="0">
                <a:solidFill>
                  <a:schemeClr val="bg1"/>
                </a:solidFill>
                <a:latin typeface="+mj-lt"/>
              </a:rPr>
              <a:t>Garantir aos usuários os melhores resultados;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endParaRPr lang="pt-BR" sz="2500" dirty="0">
              <a:solidFill>
                <a:schemeClr val="bg1"/>
              </a:solidFill>
              <a:latin typeface="+mj-lt"/>
            </a:endParaRP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500" dirty="0">
                <a:solidFill>
                  <a:schemeClr val="bg1"/>
                </a:solidFill>
                <a:latin typeface="+mj-lt"/>
              </a:rPr>
              <a:t>Manter o tráfego do </a:t>
            </a:r>
            <a:r>
              <a:rPr lang="pt-BR" sz="2500" dirty="0" err="1">
                <a:solidFill>
                  <a:schemeClr val="bg1"/>
                </a:solidFill>
                <a:latin typeface="+mj-lt"/>
              </a:rPr>
              <a:t>SpeedTest</a:t>
            </a:r>
            <a:r>
              <a:rPr lang="pt-BR" sz="2500" dirty="0">
                <a:solidFill>
                  <a:schemeClr val="bg1"/>
                </a:solidFill>
                <a:latin typeface="+mj-lt"/>
              </a:rPr>
              <a:t> em sua rede local para que a taxa de transferência de dados seja a melhor possível.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617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3F20943F-5F31-3A47-8BBF-996EC85AC5A1}"/>
              </a:ext>
            </a:extLst>
          </p:cNvPr>
          <p:cNvSpPr txBox="1"/>
          <p:nvPr/>
        </p:nvSpPr>
        <p:spPr>
          <a:xfrm>
            <a:off x="999722" y="348959"/>
            <a:ext cx="1019259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000" b="1" dirty="0">
                <a:solidFill>
                  <a:schemeClr val="bg1"/>
                </a:solidFill>
                <a:latin typeface="+mj-lt"/>
              </a:rPr>
              <a:t>Requisitos da Rede de Servidores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A97683F-9DC0-144C-A084-BEEC3724E73D}"/>
              </a:ext>
            </a:extLst>
          </p:cNvPr>
          <p:cNvSpPr txBox="1"/>
          <p:nvPr/>
        </p:nvSpPr>
        <p:spPr>
          <a:xfrm>
            <a:off x="264276" y="2107836"/>
            <a:ext cx="1159084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CPU – É o item mais importante para o desempenho: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CPU com </a:t>
            </a:r>
            <a:r>
              <a:rPr lang="pt-BR" sz="2000" dirty="0">
                <a:solidFill>
                  <a:srgbClr val="FF0000"/>
                </a:solidFill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NUMA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desabilitado;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Projetos de placa de soquete único tem melhor desempenho;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Intel são recomendados devido a latência </a:t>
            </a:r>
            <a:r>
              <a:rPr lang="pt-BR" sz="2000" dirty="0">
                <a:solidFill>
                  <a:srgbClr val="FF0000"/>
                </a:solidFill>
                <a:latin typeface="+mj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DPC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reduzida em comparação com AMD;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Instrução de CPU </a:t>
            </a:r>
            <a:r>
              <a:rPr lang="pt-BR" sz="2000" dirty="0">
                <a:solidFill>
                  <a:srgbClr val="FF0000"/>
                </a:solidFill>
                <a:latin typeface="+mj-l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AES-NI</a:t>
            </a:r>
            <a:r>
              <a:rPr lang="pt-BR" sz="2000" dirty="0">
                <a:solidFill>
                  <a:schemeClr val="bg1"/>
                </a:solidFill>
                <a:latin typeface="+mj-lt"/>
              </a:rPr>
              <a:t> é necessária.</a:t>
            </a:r>
          </a:p>
          <a:p>
            <a:pPr marL="800100" lvl="1" indent="-342900">
              <a:buFont typeface="Wingdings" panose="05000000000000000000" pitchFamily="2" charset="2"/>
              <a:buChar char="Ø"/>
            </a:pPr>
            <a:endParaRPr lang="pt-BR" sz="2000" dirty="0">
              <a:solidFill>
                <a:schemeClr val="bg1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500" dirty="0">
                <a:solidFill>
                  <a:schemeClr val="bg1"/>
                </a:solidFill>
                <a:latin typeface="+mj-lt"/>
              </a:rPr>
              <a:t>Memória – Relacionado a quantidade de clientes:</a:t>
            </a:r>
          </a:p>
          <a:p>
            <a:pPr marL="914400" lvl="1" indent="-457200">
              <a:buFont typeface="Wingdings" panose="05000000000000000000" pitchFamily="2" charset="2"/>
              <a:buChar char="Ø"/>
            </a:pPr>
            <a:r>
              <a:rPr lang="pt-BR" sz="2000" dirty="0">
                <a:solidFill>
                  <a:schemeClr val="bg1"/>
                </a:solidFill>
                <a:latin typeface="+mj-lt"/>
              </a:rPr>
              <a:t>16GB é o mínimo recomendado*;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4290A82-439F-4F7F-85DB-DD31D768CD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7074" y="5843909"/>
            <a:ext cx="965158" cy="919737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39A7F5F4-2C1E-4E25-8CC1-2DB5B5AD59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7609" y="4873241"/>
            <a:ext cx="2586784" cy="177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64891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{A6A44507-3D25-094E-BA3D-F34865F9EBFF}tf10001058</Template>
  <TotalTime>12782</TotalTime>
  <Words>869</Words>
  <Application>Microsoft Office PowerPoint</Application>
  <PresentationFormat>Widescreen</PresentationFormat>
  <Paragraphs>176</Paragraphs>
  <Slides>39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39</vt:i4>
      </vt:variant>
    </vt:vector>
  </HeadingPairs>
  <TitlesOfParts>
    <vt:vector size="44" baseType="lpstr">
      <vt:lpstr>Arial</vt:lpstr>
      <vt:lpstr>Calibri</vt:lpstr>
      <vt:lpstr>Calibri Light</vt:lpstr>
      <vt:lpstr>Wingdings</vt:lpstr>
      <vt:lpstr>Celestial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Nilson Pessim</dc:creator>
  <cp:lastModifiedBy>Nilson Pessim</cp:lastModifiedBy>
  <cp:revision>546</cp:revision>
  <dcterms:created xsi:type="dcterms:W3CDTF">2020-02-24T22:28:51Z</dcterms:created>
  <dcterms:modified xsi:type="dcterms:W3CDTF">2021-03-10T03:12:12Z</dcterms:modified>
</cp:coreProperties>
</file>

<file path=docProps/thumbnail.jpeg>
</file>